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1"/>
  </p:notesMasterIdLst>
  <p:sldIdLst>
    <p:sldId id="269" r:id="rId2"/>
    <p:sldId id="270" r:id="rId3"/>
    <p:sldId id="277" r:id="rId4"/>
    <p:sldId id="280" r:id="rId5"/>
    <p:sldId id="271" r:id="rId6"/>
    <p:sldId id="273" r:id="rId7"/>
    <p:sldId id="274" r:id="rId8"/>
    <p:sldId id="275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74" autoAdjust="0"/>
  </p:normalViewPr>
  <p:slideViewPr>
    <p:cSldViewPr snapToGrid="0" snapToObjects="1">
      <p:cViewPr varScale="1">
        <p:scale>
          <a:sx n="110" d="100"/>
          <a:sy n="110" d="100"/>
        </p:scale>
        <p:origin x="11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DROP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Relationship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2304785" y="140407"/>
            <a:ext cx="7273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1 – Database and MS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Basics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83519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is a database?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Installing MS SQL Server?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a SQL Server Management Studio (SSMS) environment looks like?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Important Shortcuts in SSMS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create a database?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create the course sample database (CIA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FactBook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DB)?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drag and drop functionality of SSMS?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select a table without writing a query?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change a database context?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How/ Why comments in SQL?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6800AC-B4ED-4ACF-AB06-221AFC5CCF31}"/>
              </a:ext>
            </a:extLst>
          </p:cNvPr>
          <p:cNvSpPr/>
          <p:nvPr/>
        </p:nvSpPr>
        <p:spPr>
          <a:xfrm>
            <a:off x="4320570" y="140407"/>
            <a:ext cx="3241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is a Database?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97538-9E9E-4ADD-BA88-50E2D259FB7D}"/>
              </a:ext>
            </a:extLst>
          </p:cNvPr>
          <p:cNvSpPr txBox="1"/>
          <p:nvPr/>
        </p:nvSpPr>
        <p:spPr>
          <a:xfrm>
            <a:off x="411928" y="1020981"/>
            <a:ext cx="11217577" cy="4269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657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 database is an organized collection of data used for the purpose of modeling some type of organization or organizational process (Hernandez, 2013).</a:t>
            </a:r>
          </a:p>
          <a:p>
            <a:pPr marL="285750" indent="-36576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3657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It really doesn’t matter whether you’re using paper or an application program to collect and store the data. You have a database as long as you’re collecting and storing data in some organized manner for a specific purpose. </a:t>
            </a:r>
          </a:p>
        </p:txBody>
      </p:sp>
    </p:spTree>
    <p:extLst>
      <p:ext uri="{BB962C8B-B14F-4D97-AF65-F5344CB8AC3E}">
        <p14:creationId xmlns:p14="http://schemas.microsoft.com/office/powerpoint/2010/main" val="184241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B40FE0-A05A-4707-B60B-AE6836F472F6}"/>
              </a:ext>
            </a:extLst>
          </p:cNvPr>
          <p:cNvSpPr/>
          <p:nvPr/>
        </p:nvSpPr>
        <p:spPr>
          <a:xfrm>
            <a:off x="3722652" y="140407"/>
            <a:ext cx="4437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is a Database? Cont.…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5DB9F-A8FE-4A56-8CDC-C8132C257709}"/>
              </a:ext>
            </a:extLst>
          </p:cNvPr>
          <p:cNvSpPr txBox="1"/>
          <p:nvPr/>
        </p:nvSpPr>
        <p:spPr>
          <a:xfrm>
            <a:off x="411928" y="1020981"/>
            <a:ext cx="11217577" cy="27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3657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Database Management System also called the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DBMS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is a software that manages a database management systems have many advantages a DBMS is a general-purpose logic that is reusable across applications. This logic is made available via the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language.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54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5A224-0F77-40BF-9CD1-E67D7FAB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1156"/>
            <a:ext cx="12192000" cy="368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CFAFF0-DC25-4745-98A4-ACA8798A2DBC}"/>
              </a:ext>
            </a:extLst>
          </p:cNvPr>
          <p:cNvSpPr txBox="1"/>
          <p:nvPr/>
        </p:nvSpPr>
        <p:spPr>
          <a:xfrm>
            <a:off x="184557" y="1447290"/>
            <a:ext cx="1050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Go to your favorite search engine type “MS SQL server Developer Edition 2017 download”</a:t>
            </a:r>
          </a:p>
          <a:p>
            <a:pPr marL="342900" indent="-342900">
              <a:buAutoNum type="arabicParenR"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EBFCF-CEC3-44FB-99D5-DD3BDE418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44" y="5366072"/>
            <a:ext cx="4071456" cy="11780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FC2139-F101-48CC-8FA2-942D58E52B60}"/>
              </a:ext>
            </a:extLst>
          </p:cNvPr>
          <p:cNvSpPr/>
          <p:nvPr/>
        </p:nvSpPr>
        <p:spPr>
          <a:xfrm>
            <a:off x="3809107" y="129178"/>
            <a:ext cx="4104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Install MS </a:t>
            </a:r>
            <a:r>
              <a:rPr lang="en-US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Basics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24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15EB02-D69C-47C7-BD75-23138D708B7E}"/>
              </a:ext>
            </a:extLst>
          </p:cNvPr>
          <p:cNvSpPr/>
          <p:nvPr/>
        </p:nvSpPr>
        <p:spPr>
          <a:xfrm>
            <a:off x="1044281" y="517912"/>
            <a:ext cx="10247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Follow the on screen guide to install MS SQL Server Developer Edition.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5D2B4B-6A53-439C-A3B5-2B1C68C1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935" y="3750441"/>
            <a:ext cx="6867077" cy="26632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41F34C-4315-4892-8981-B0AA5AF5FE26}"/>
              </a:ext>
            </a:extLst>
          </p:cNvPr>
          <p:cNvSpPr/>
          <p:nvPr/>
        </p:nvSpPr>
        <p:spPr>
          <a:xfrm>
            <a:off x="2532323" y="129178"/>
            <a:ext cx="6657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Install MS </a:t>
            </a:r>
            <a:r>
              <a:rPr lang="en-US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Cont…and How to Install </a:t>
            </a:r>
            <a:r>
              <a:rPr lang="en-US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79AD3F-1AB9-48A9-B839-B66B5E6E23F0}"/>
              </a:ext>
            </a:extLst>
          </p:cNvPr>
          <p:cNvGrpSpPr/>
          <p:nvPr/>
        </p:nvGrpSpPr>
        <p:grpSpPr>
          <a:xfrm>
            <a:off x="1044281" y="1054584"/>
            <a:ext cx="3347098" cy="2653912"/>
            <a:chOff x="1044281" y="1054584"/>
            <a:chExt cx="3347098" cy="26539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C9510E-71EE-4529-BDCC-E061524A5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281" y="1054584"/>
              <a:ext cx="3347098" cy="26539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CE9AF9-BE23-4B24-A311-73DD531C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2781" y="1370628"/>
              <a:ext cx="1474045" cy="22677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4761E0-5442-42B1-B21D-FB2647858CB3}"/>
              </a:ext>
            </a:extLst>
          </p:cNvPr>
          <p:cNvGrpSpPr/>
          <p:nvPr/>
        </p:nvGrpSpPr>
        <p:grpSpPr>
          <a:xfrm>
            <a:off x="4424936" y="1054585"/>
            <a:ext cx="3469106" cy="2653912"/>
            <a:chOff x="4424936" y="1054585"/>
            <a:chExt cx="3469106" cy="2653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C44BCB-FAD9-4665-AC08-8CBAFB6C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4936" y="1054585"/>
              <a:ext cx="3469106" cy="26539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0F1C31-0EEE-491B-9D22-6A472B53D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1955" y="1370628"/>
              <a:ext cx="1474045" cy="22677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0B09C2-EA00-4328-9E4A-245D3A609D09}"/>
              </a:ext>
            </a:extLst>
          </p:cNvPr>
          <p:cNvGrpSpPr/>
          <p:nvPr/>
        </p:nvGrpSpPr>
        <p:grpSpPr>
          <a:xfrm>
            <a:off x="7927599" y="1040855"/>
            <a:ext cx="3364414" cy="2667641"/>
            <a:chOff x="7927599" y="1040855"/>
            <a:chExt cx="3364414" cy="26676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A17811-6602-4CCC-B3A3-BE803D51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7599" y="1040855"/>
              <a:ext cx="3364414" cy="26676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7B9673-5BD7-46B9-8D5F-4B24B2B7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1061" y="1357482"/>
              <a:ext cx="1474045" cy="22677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0F1E25A-07A8-4E41-8AAA-F78A1E4D7675}"/>
              </a:ext>
            </a:extLst>
          </p:cNvPr>
          <p:cNvGrpSpPr/>
          <p:nvPr/>
        </p:nvGrpSpPr>
        <p:grpSpPr>
          <a:xfrm>
            <a:off x="1044281" y="3775744"/>
            <a:ext cx="3347098" cy="2653912"/>
            <a:chOff x="1044281" y="3775744"/>
            <a:chExt cx="3347098" cy="26539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DB1F93-8DFF-4FEE-AE6B-31973187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4281" y="3775744"/>
              <a:ext cx="3347098" cy="26539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7DAF7C-04B1-487C-9E77-3E253274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2781" y="4061728"/>
              <a:ext cx="1474045" cy="226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23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85B87E5-292E-4B56-9B41-583A37AA2FFA}"/>
              </a:ext>
            </a:extLst>
          </p:cNvPr>
          <p:cNvSpPr/>
          <p:nvPr/>
        </p:nvSpPr>
        <p:spPr>
          <a:xfrm>
            <a:off x="3101387" y="129178"/>
            <a:ext cx="5519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MS </a:t>
            </a:r>
            <a:r>
              <a:rPr lang="en-US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Management Studio Environment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672BC1-FAD9-4F43-ACB1-E8DE824B6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850"/>
            <a:ext cx="12192000" cy="56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7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E3B345-1CDD-43C4-849E-CB8E6DA162F7}"/>
              </a:ext>
            </a:extLst>
          </p:cNvPr>
          <p:cNvSpPr/>
          <p:nvPr/>
        </p:nvSpPr>
        <p:spPr>
          <a:xfrm>
            <a:off x="-4194" y="33307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2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Open SSMS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For the “Server name” use you machine name or simply “localhost”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7A74C-5C35-45FD-88F6-FA6B6623FD37}"/>
              </a:ext>
            </a:extLst>
          </p:cNvPr>
          <p:cNvSpPr/>
          <p:nvPr/>
        </p:nvSpPr>
        <p:spPr>
          <a:xfrm>
            <a:off x="4053576" y="129178"/>
            <a:ext cx="361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Create a Database In MS </a:t>
            </a:r>
            <a:r>
              <a:rPr lang="en-US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E1800-6C2E-473C-9619-73A252ACE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01"/>
          <a:stretch/>
        </p:blipFill>
        <p:spPr>
          <a:xfrm>
            <a:off x="-4194" y="1596397"/>
            <a:ext cx="5817765" cy="4928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A659B-CDBD-4BB5-910F-9016725F5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46"/>
          <a:stretch/>
        </p:blipFill>
        <p:spPr>
          <a:xfrm>
            <a:off x="5954313" y="1626462"/>
            <a:ext cx="4790587" cy="4898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2657C4-F969-4610-96F7-28FAB2F42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052" y="3087148"/>
            <a:ext cx="3709424" cy="335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4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817673-B670-427E-9910-70F36E6880AA}"/>
              </a:ext>
            </a:extLst>
          </p:cNvPr>
          <p:cNvSpPr/>
          <p:nvPr/>
        </p:nvSpPr>
        <p:spPr>
          <a:xfrm>
            <a:off x="4734948" y="140407"/>
            <a:ext cx="24128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3200" b="1" dirty="0"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936C6-571F-43C8-ADB8-85185953CC9C}"/>
              </a:ext>
            </a:extLst>
          </p:cNvPr>
          <p:cNvSpPr txBox="1"/>
          <p:nvPr/>
        </p:nvSpPr>
        <p:spPr>
          <a:xfrm>
            <a:off x="411928" y="1020981"/>
            <a:ext cx="11217577" cy="14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6576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Hernandez, M. J. (2013). Database design for mere mortals: a hands-on guide to relational database design. Pearson Education.</a:t>
            </a:r>
          </a:p>
          <a:p>
            <a:pPr marL="285750" indent="-36576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Merriam-Webster (2018). Database. Retrieved from https://www.merriam-webster.com/dictionary/database</a:t>
            </a:r>
          </a:p>
        </p:txBody>
      </p:sp>
    </p:spTree>
    <p:extLst>
      <p:ext uri="{BB962C8B-B14F-4D97-AF65-F5344CB8AC3E}">
        <p14:creationId xmlns:p14="http://schemas.microsoft.com/office/powerpoint/2010/main" val="4099532577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18262</TotalTime>
  <Words>455</Words>
  <Application>Microsoft Office PowerPoint</Application>
  <PresentationFormat>Widescreen</PresentationFormat>
  <Paragraphs>86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bnigatu</cp:lastModifiedBy>
  <cp:revision>72</cp:revision>
  <dcterms:created xsi:type="dcterms:W3CDTF">2018-07-15T12:08:32Z</dcterms:created>
  <dcterms:modified xsi:type="dcterms:W3CDTF">2018-10-03T01:38:27Z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